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rimo Bold" charset="1" panose="020B0704020202020204"/>
      <p:regular r:id="rId18"/>
    </p:embeddedFont>
    <p:embeddedFont>
      <p:font typeface="Arimo" charset="1" panose="020B0604020202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notesMasters/notesMaster1.xml" Type="http://schemas.openxmlformats.org/officeDocument/2006/relationships/notesMaster"/><Relationship Id="rId16" Target="theme/theme2.xml" Type="http://schemas.openxmlformats.org/officeDocument/2006/relationships/theme"/><Relationship Id="rId17" Target="notesSlides/notesSlide1.xml" Type="http://schemas.openxmlformats.org/officeDocument/2006/relationships/notes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notesSlides/notesSlide2.xml" Type="http://schemas.openxmlformats.org/officeDocument/2006/relationships/notesSlide"/><Relationship Id="rId21" Target="notesSlides/notesSlide3.xml" Type="http://schemas.openxmlformats.org/officeDocument/2006/relationships/notesSlide"/><Relationship Id="rId22" Target="notesSlides/notesSlide4.xml" Type="http://schemas.openxmlformats.org/officeDocument/2006/relationships/notesSlide"/><Relationship Id="rId23" Target="notesSlides/notesSlide5.xml" Type="http://schemas.openxmlformats.org/officeDocument/2006/relationships/notesSlide"/><Relationship Id="rId24" Target="notesSlides/notesSlide6.xml" Type="http://schemas.openxmlformats.org/officeDocument/2006/relationships/notesSlide"/><Relationship Id="rId25" Target="notesSlides/notesSlide7.xml" Type="http://schemas.openxmlformats.org/officeDocument/2006/relationships/notesSlide"/><Relationship Id="rId26" Target="notesSlides/notesSlide8.xml" Type="http://schemas.openxmlformats.org/officeDocument/2006/relationships/notesSlide"/><Relationship Id="rId27" Target="notesSlides/notesSlide9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4.png" Type="http://schemas.openxmlformats.org/officeDocument/2006/relationships/image"/><Relationship Id="rId5" Target="https://gamma.app/?utm_source=made-with-gamma" TargetMode="External" Type="http://schemas.openxmlformats.org/officeDocument/2006/relationships/hyperlink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4.png" Type="http://schemas.openxmlformats.org/officeDocument/2006/relationships/image"/><Relationship Id="rId5" Target="https://gamma.app/?utm_source=made-with-gamma" TargetMode="External" Type="http://schemas.openxmlformats.org/officeDocument/2006/relationships/hyperlink"/><Relationship Id="rId6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2025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50237" y="2704802"/>
            <a:ext cx="9445526" cy="2715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Car Plate Recognition System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50237" y="5740301"/>
            <a:ext cx="944552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Prepared by : Darw Kamal &amp; Ahmed Jabar &amp; Muslim Mahmood &amp; mohammed Twana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50237" y="6966496"/>
            <a:ext cx="944552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Supervised by: Yusra Mohammed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2025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50237" y="1257449"/>
            <a:ext cx="9445526" cy="1829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Project 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50237" y="3406974"/>
            <a:ext cx="944552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This Java-based system recognizes car license plates. It uses image processing and OCR. Applications include smart parking and surveillance.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845475" y="4733181"/>
            <a:ext cx="647402" cy="647403"/>
            <a:chOff x="0" y="0"/>
            <a:chExt cx="863203" cy="8632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54780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771632" y="4797178"/>
            <a:ext cx="3624262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Java-Based System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71632" y="5786437"/>
            <a:ext cx="3624262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Developed using Java for robust functionality.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2745491" y="4733181"/>
            <a:ext cx="647402" cy="647403"/>
            <a:chOff x="0" y="0"/>
            <a:chExt cx="863203" cy="86320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547808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3671649" y="4797178"/>
            <a:ext cx="3624262" cy="1366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Image Processing &amp; OCR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671649" y="6229350"/>
            <a:ext cx="3624262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Extracts plate numbers from images.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7845475" y="7803654"/>
            <a:ext cx="647402" cy="647403"/>
            <a:chOff x="0" y="0"/>
            <a:chExt cx="863203" cy="86320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547808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8771632" y="7867650"/>
            <a:ext cx="6054626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Versatile Applications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771632" y="8413997"/>
            <a:ext cx="8524131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Ideal for smart parking and toll booths.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2025">
                <a:alpha val="90196"/>
              </a:srgbClr>
            </a:solidFill>
          </p:spPr>
        </p:sp>
      </p:grpSp>
      <p:sp>
        <p:nvSpPr>
          <p:cNvPr name="Freeform 5" id="5" descr="preencoded.png">
            <a:hlinkClick r:id="rId5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46535" y="1197769"/>
            <a:ext cx="9145489" cy="793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7"/>
              </a:lnSpc>
            </a:pPr>
            <a:r>
              <a:rPr lang="en-US" sz="4750" b="true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Technologies Used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6535" y="2249537"/>
            <a:ext cx="9736931" cy="1265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Our system leverages a stack of reliable technologies. Java provides the core programming. Tesseract handles advanced OCR capabilities. NetBeans ensures a smooth development environment.</a:t>
            </a:r>
          </a:p>
        </p:txBody>
      </p:sp>
      <p:sp>
        <p:nvSpPr>
          <p:cNvPr name="Freeform 9" id="9" descr="preencoded.png"/>
          <p:cNvSpPr/>
          <p:nvPr/>
        </p:nvSpPr>
        <p:spPr>
          <a:xfrm flipH="false" flipV="false" rot="0">
            <a:off x="846535" y="3829496"/>
            <a:ext cx="604689" cy="604689"/>
          </a:xfrm>
          <a:custGeom>
            <a:avLst/>
            <a:gdLst/>
            <a:ahLst/>
            <a:cxnLst/>
            <a:rect r="r" b="b" t="t" l="l"/>
            <a:pathLst>
              <a:path h="604689" w="604689">
                <a:moveTo>
                  <a:pt x="0" y="0"/>
                </a:moveTo>
                <a:lnTo>
                  <a:pt x="604689" y="0"/>
                </a:lnTo>
                <a:lnTo>
                  <a:pt x="604689" y="604689"/>
                </a:lnTo>
                <a:lnTo>
                  <a:pt x="0" y="6046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93069" y="3911650"/>
            <a:ext cx="2197596" cy="775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Language: Java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93069" y="4727079"/>
            <a:ext cx="2197596" cy="878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Core programming language.</a:t>
            </a:r>
          </a:p>
        </p:txBody>
      </p:sp>
      <p:sp>
        <p:nvSpPr>
          <p:cNvPr name="Freeform 12" id="12" descr="preencoded.png"/>
          <p:cNvSpPr/>
          <p:nvPr/>
        </p:nvSpPr>
        <p:spPr>
          <a:xfrm flipH="false" flipV="false" rot="0">
            <a:off x="4192935" y="3829496"/>
            <a:ext cx="604689" cy="604689"/>
          </a:xfrm>
          <a:custGeom>
            <a:avLst/>
            <a:gdLst/>
            <a:ahLst/>
            <a:cxnLst/>
            <a:rect r="r" b="b" t="t" l="l"/>
            <a:pathLst>
              <a:path h="604689" w="604689">
                <a:moveTo>
                  <a:pt x="0" y="0"/>
                </a:moveTo>
                <a:lnTo>
                  <a:pt x="604689" y="0"/>
                </a:lnTo>
                <a:lnTo>
                  <a:pt x="604689" y="604689"/>
                </a:lnTo>
                <a:lnTo>
                  <a:pt x="0" y="6046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039469" y="3911650"/>
            <a:ext cx="2197596" cy="1153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GUI: Java Swing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039469" y="5105102"/>
            <a:ext cx="2197596" cy="878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For user interface design.</a:t>
            </a:r>
          </a:p>
        </p:txBody>
      </p:sp>
      <p:sp>
        <p:nvSpPr>
          <p:cNvPr name="Freeform 15" id="15" descr="preencoded.png"/>
          <p:cNvSpPr/>
          <p:nvPr/>
        </p:nvSpPr>
        <p:spPr>
          <a:xfrm flipH="false" flipV="false" rot="0">
            <a:off x="7539335" y="3829496"/>
            <a:ext cx="604689" cy="604689"/>
          </a:xfrm>
          <a:custGeom>
            <a:avLst/>
            <a:gdLst/>
            <a:ahLst/>
            <a:cxnLst/>
            <a:rect r="r" b="b" t="t" l="l"/>
            <a:pathLst>
              <a:path h="604689" w="604689">
                <a:moveTo>
                  <a:pt x="0" y="0"/>
                </a:moveTo>
                <a:lnTo>
                  <a:pt x="604689" y="0"/>
                </a:lnTo>
                <a:lnTo>
                  <a:pt x="604689" y="604689"/>
                </a:lnTo>
                <a:lnTo>
                  <a:pt x="0" y="6046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8385870" y="3911650"/>
            <a:ext cx="2197596" cy="1153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OCR: Tesseract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385870" y="5105102"/>
            <a:ext cx="2197596" cy="878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Optical Character Recognition.</a:t>
            </a:r>
          </a:p>
        </p:txBody>
      </p:sp>
      <p:sp>
        <p:nvSpPr>
          <p:cNvPr name="Freeform 18" id="18" descr="preencoded.png"/>
          <p:cNvSpPr/>
          <p:nvPr/>
        </p:nvSpPr>
        <p:spPr>
          <a:xfrm flipH="false" flipV="false" rot="0">
            <a:off x="846535" y="6509742"/>
            <a:ext cx="604689" cy="604689"/>
          </a:xfrm>
          <a:custGeom>
            <a:avLst/>
            <a:gdLst/>
            <a:ahLst/>
            <a:cxnLst/>
            <a:rect r="r" b="b" t="t" l="l"/>
            <a:pathLst>
              <a:path h="604689" w="604689">
                <a:moveTo>
                  <a:pt x="0" y="0"/>
                </a:moveTo>
                <a:lnTo>
                  <a:pt x="604689" y="0"/>
                </a:lnTo>
                <a:lnTo>
                  <a:pt x="604689" y="604689"/>
                </a:lnTo>
                <a:lnTo>
                  <a:pt x="0" y="60468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693069" y="6591895"/>
            <a:ext cx="2197596" cy="1153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IDE: NetBeans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93069" y="7785347"/>
            <a:ext cx="2197596" cy="1265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Integrated Development Environment.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2025">
                <a:alpha val="90196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830759" y="595610"/>
            <a:ext cx="8401645" cy="79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2"/>
              </a:lnSpc>
            </a:pPr>
            <a:r>
              <a:rPr lang="en-US" sz="4625" b="true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System Workflow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30759" y="1773734"/>
            <a:ext cx="16626482" cy="475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The system follows a clear, five-step process. This ensures accurate license plate recognition. Each step builds on the previous one.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830759" y="2515791"/>
            <a:ext cx="1186755" cy="1424136"/>
          </a:xfrm>
          <a:custGeom>
            <a:avLst/>
            <a:gdLst/>
            <a:ahLst/>
            <a:cxnLst/>
            <a:rect r="r" b="b" t="t" l="l"/>
            <a:pathLst>
              <a:path h="1424136" w="1186755">
                <a:moveTo>
                  <a:pt x="0" y="0"/>
                </a:moveTo>
                <a:lnTo>
                  <a:pt x="1186755" y="0"/>
                </a:lnTo>
                <a:lnTo>
                  <a:pt x="1186755" y="1424137"/>
                </a:lnTo>
                <a:lnTo>
                  <a:pt x="0" y="14241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" t="0" r="-1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373511" y="2724447"/>
            <a:ext cx="5365551" cy="39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Capture Vehicle Image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73511" y="3170932"/>
            <a:ext cx="15083730" cy="475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Initial image acquisition.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830759" y="3939928"/>
            <a:ext cx="1186755" cy="1424136"/>
          </a:xfrm>
          <a:custGeom>
            <a:avLst/>
            <a:gdLst/>
            <a:ahLst/>
            <a:cxnLst/>
            <a:rect r="r" b="b" t="t" l="l"/>
            <a:pathLst>
              <a:path h="1424136" w="1186755">
                <a:moveTo>
                  <a:pt x="0" y="0"/>
                </a:moveTo>
                <a:lnTo>
                  <a:pt x="1186755" y="0"/>
                </a:lnTo>
                <a:lnTo>
                  <a:pt x="1186755" y="1424136"/>
                </a:lnTo>
                <a:lnTo>
                  <a:pt x="0" y="14241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" t="0" r="-1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373511" y="4148584"/>
            <a:ext cx="6110585" cy="39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Detect License Plate Area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73511" y="4595069"/>
            <a:ext cx="15083730" cy="475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Isolating the plate region.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830759" y="5364064"/>
            <a:ext cx="1186755" cy="1424136"/>
          </a:xfrm>
          <a:custGeom>
            <a:avLst/>
            <a:gdLst/>
            <a:ahLst/>
            <a:cxnLst/>
            <a:rect r="r" b="b" t="t" l="l"/>
            <a:pathLst>
              <a:path h="1424136" w="1186755">
                <a:moveTo>
                  <a:pt x="0" y="0"/>
                </a:moveTo>
                <a:lnTo>
                  <a:pt x="1186755" y="0"/>
                </a:lnTo>
                <a:lnTo>
                  <a:pt x="1186755" y="1424136"/>
                </a:lnTo>
                <a:lnTo>
                  <a:pt x="0" y="14241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" t="0" r="-1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373511" y="5572720"/>
            <a:ext cx="4279552" cy="39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Preprocess Image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73511" y="6019205"/>
            <a:ext cx="15083730" cy="475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Enhancing image quality for OCR.</a:t>
            </a:r>
          </a:p>
        </p:txBody>
      </p:sp>
      <p:sp>
        <p:nvSpPr>
          <p:cNvPr name="Freeform 16" id="16" descr="preencoded.png"/>
          <p:cNvSpPr/>
          <p:nvPr/>
        </p:nvSpPr>
        <p:spPr>
          <a:xfrm flipH="false" flipV="false" rot="0">
            <a:off x="830759" y="6788200"/>
            <a:ext cx="1186755" cy="1424136"/>
          </a:xfrm>
          <a:custGeom>
            <a:avLst/>
            <a:gdLst/>
            <a:ahLst/>
            <a:cxnLst/>
            <a:rect r="r" b="b" t="t" l="l"/>
            <a:pathLst>
              <a:path h="1424136" w="1186755">
                <a:moveTo>
                  <a:pt x="0" y="0"/>
                </a:moveTo>
                <a:lnTo>
                  <a:pt x="1186755" y="0"/>
                </a:lnTo>
                <a:lnTo>
                  <a:pt x="1186755" y="1424136"/>
                </a:lnTo>
                <a:lnTo>
                  <a:pt x="0" y="14241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" t="0" r="-1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373511" y="6996856"/>
            <a:ext cx="5913685" cy="39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Apply OCR to Read Plate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373511" y="7443341"/>
            <a:ext cx="15083730" cy="475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Character recognition.</a:t>
            </a:r>
          </a:p>
        </p:txBody>
      </p:sp>
      <p:sp>
        <p:nvSpPr>
          <p:cNvPr name="Freeform 19" id="19" descr="preencoded.png"/>
          <p:cNvSpPr/>
          <p:nvPr/>
        </p:nvSpPr>
        <p:spPr>
          <a:xfrm flipH="false" flipV="false" rot="0">
            <a:off x="830759" y="8212336"/>
            <a:ext cx="1186755" cy="1424136"/>
          </a:xfrm>
          <a:custGeom>
            <a:avLst/>
            <a:gdLst/>
            <a:ahLst/>
            <a:cxnLst/>
            <a:rect r="r" b="b" t="t" l="l"/>
            <a:pathLst>
              <a:path h="1424136" w="1186755">
                <a:moveTo>
                  <a:pt x="0" y="0"/>
                </a:moveTo>
                <a:lnTo>
                  <a:pt x="1186755" y="0"/>
                </a:lnTo>
                <a:lnTo>
                  <a:pt x="1186755" y="1424136"/>
                </a:lnTo>
                <a:lnTo>
                  <a:pt x="0" y="14241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" t="0" r="-1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373511" y="8420992"/>
            <a:ext cx="4786461" cy="39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Display/Store Result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373511" y="8867478"/>
            <a:ext cx="15083730" cy="475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Outputting the recognized plate.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2025">
                <a:alpha val="90196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92238" y="2665959"/>
            <a:ext cx="8607475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Sample Output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2238" y="4071343"/>
            <a:ext cx="1630352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"Detected plate with recognized text"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5194101"/>
            <a:ext cx="4436269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Clear Detection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5853856"/>
            <a:ext cx="4972645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The system accurately identifies the plate within the image.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66160" y="5194101"/>
            <a:ext cx="4972645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Precise Recognition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66160" y="6296769"/>
            <a:ext cx="4972645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OCR extracts characters with high fidelity.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40084" y="5194101"/>
            <a:ext cx="3780533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User-Friendly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40084" y="5853856"/>
            <a:ext cx="4972645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The GUI presents results clearly.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2025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50237" y="834777"/>
            <a:ext cx="9445526" cy="1829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Conclusion &amp; Future Work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50237" y="2984301"/>
            <a:ext cx="9445526" cy="146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We have a working Java prototype for plate recognition. Future work will focus on expanding capabilities. This includes real-time processing and database integration.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169176" y="4768900"/>
            <a:ext cx="38100" cy="4626025"/>
            <a:chOff x="0" y="0"/>
            <a:chExt cx="50800" cy="61680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800" cy="6168009"/>
            </a:xfrm>
            <a:custGeom>
              <a:avLst/>
              <a:gdLst/>
              <a:ahLst/>
              <a:cxnLst/>
              <a:rect r="r" b="b" t="t" l="l"/>
              <a:pathLst>
                <a:path h="6168009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6142609"/>
                  </a:lnTo>
                  <a:cubicBezTo>
                    <a:pt x="50800" y="6156579"/>
                    <a:pt x="39370" y="6168009"/>
                    <a:pt x="25400" y="6168009"/>
                  </a:cubicBezTo>
                  <a:cubicBezTo>
                    <a:pt x="11430" y="6168009"/>
                    <a:pt x="0" y="6156579"/>
                    <a:pt x="0" y="6142609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450015" y="5068789"/>
            <a:ext cx="850552" cy="38100"/>
            <a:chOff x="0" y="0"/>
            <a:chExt cx="1134070" cy="50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34110" cy="50800"/>
            </a:xfrm>
            <a:custGeom>
              <a:avLst/>
              <a:gdLst/>
              <a:ahLst/>
              <a:cxnLst/>
              <a:rect r="r" b="b" t="t" l="l"/>
              <a:pathLst>
                <a:path h="50800" w="113411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08710" y="0"/>
                  </a:lnTo>
                  <a:cubicBezTo>
                    <a:pt x="1122680" y="0"/>
                    <a:pt x="1134110" y="11430"/>
                    <a:pt x="1134110" y="25400"/>
                  </a:cubicBezTo>
                  <a:cubicBezTo>
                    <a:pt x="1134110" y="39370"/>
                    <a:pt x="1122680" y="50800"/>
                    <a:pt x="11087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845475" y="4764138"/>
            <a:ext cx="647402" cy="647403"/>
            <a:chOff x="0" y="0"/>
            <a:chExt cx="863203" cy="86320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54780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sp>
        <p:nvSpPr>
          <p:cNvPr name="Freeform 15" id="15" descr="preencoded.png"/>
          <p:cNvSpPr/>
          <p:nvPr/>
        </p:nvSpPr>
        <p:spPr>
          <a:xfrm flipH="false" flipV="false" rot="0">
            <a:off x="7956575" y="4822031"/>
            <a:ext cx="425203" cy="531614"/>
          </a:xfrm>
          <a:custGeom>
            <a:avLst/>
            <a:gdLst/>
            <a:ahLst/>
            <a:cxnLst/>
            <a:rect r="r" b="b" t="t" l="l"/>
            <a:pathLst>
              <a:path h="531614" w="425203">
                <a:moveTo>
                  <a:pt x="0" y="0"/>
                </a:moveTo>
                <a:lnTo>
                  <a:pt x="425203" y="0"/>
                </a:lnTo>
                <a:lnTo>
                  <a:pt x="425203" y="531614"/>
                </a:lnTo>
                <a:lnTo>
                  <a:pt x="0" y="5316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33" t="0" r="-233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586764" y="4828134"/>
            <a:ext cx="5298727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Working Prototype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86764" y="5374481"/>
            <a:ext cx="7708999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Java-based system is functional.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8450015" y="6799809"/>
            <a:ext cx="850552" cy="38100"/>
            <a:chOff x="0" y="0"/>
            <a:chExt cx="1134070" cy="50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34110" cy="50800"/>
            </a:xfrm>
            <a:custGeom>
              <a:avLst/>
              <a:gdLst/>
              <a:ahLst/>
              <a:cxnLst/>
              <a:rect r="r" b="b" t="t" l="l"/>
              <a:pathLst>
                <a:path h="50800" w="113411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08710" y="0"/>
                  </a:lnTo>
                  <a:cubicBezTo>
                    <a:pt x="1122680" y="0"/>
                    <a:pt x="1134110" y="11430"/>
                    <a:pt x="1134110" y="25400"/>
                  </a:cubicBezTo>
                  <a:cubicBezTo>
                    <a:pt x="1134110" y="39370"/>
                    <a:pt x="1122680" y="50800"/>
                    <a:pt x="11087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7845475" y="6495158"/>
            <a:ext cx="647402" cy="647403"/>
            <a:chOff x="0" y="0"/>
            <a:chExt cx="863203" cy="86320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547808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sp>
        <p:nvSpPr>
          <p:cNvPr name="Freeform 23" id="23" descr="preencoded.png"/>
          <p:cNvSpPr/>
          <p:nvPr/>
        </p:nvSpPr>
        <p:spPr>
          <a:xfrm flipH="false" flipV="false" rot="0">
            <a:off x="7956575" y="6553051"/>
            <a:ext cx="425203" cy="531614"/>
          </a:xfrm>
          <a:custGeom>
            <a:avLst/>
            <a:gdLst/>
            <a:ahLst/>
            <a:cxnLst/>
            <a:rect r="r" b="b" t="t" l="l"/>
            <a:pathLst>
              <a:path h="531614" w="425203">
                <a:moveTo>
                  <a:pt x="0" y="0"/>
                </a:moveTo>
                <a:lnTo>
                  <a:pt x="425203" y="0"/>
                </a:lnTo>
                <a:lnTo>
                  <a:pt x="425203" y="531614"/>
                </a:lnTo>
                <a:lnTo>
                  <a:pt x="0" y="5316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33" t="0" r="-233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9586764" y="6559154"/>
            <a:ext cx="6102400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Real-time Video Input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586764" y="7105501"/>
            <a:ext cx="7708999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Enhancing live processing capabilities.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8450015" y="8530829"/>
            <a:ext cx="850552" cy="38100"/>
            <a:chOff x="0" y="0"/>
            <a:chExt cx="1134070" cy="50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134110" cy="50800"/>
            </a:xfrm>
            <a:custGeom>
              <a:avLst/>
              <a:gdLst/>
              <a:ahLst/>
              <a:cxnLst/>
              <a:rect r="r" b="b" t="t" l="l"/>
              <a:pathLst>
                <a:path h="50800" w="113411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08710" y="0"/>
                  </a:lnTo>
                  <a:cubicBezTo>
                    <a:pt x="1122680" y="0"/>
                    <a:pt x="1134110" y="11430"/>
                    <a:pt x="1134110" y="25400"/>
                  </a:cubicBezTo>
                  <a:cubicBezTo>
                    <a:pt x="1134110" y="39370"/>
                    <a:pt x="1122680" y="50800"/>
                    <a:pt x="11087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7845475" y="8226178"/>
            <a:ext cx="647402" cy="647403"/>
            <a:chOff x="0" y="0"/>
            <a:chExt cx="863203" cy="86320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547808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sp>
        <p:nvSpPr>
          <p:cNvPr name="Freeform 31" id="31" descr="preencoded.png"/>
          <p:cNvSpPr/>
          <p:nvPr/>
        </p:nvSpPr>
        <p:spPr>
          <a:xfrm flipH="false" flipV="false" rot="0">
            <a:off x="7956575" y="8284071"/>
            <a:ext cx="425203" cy="531614"/>
          </a:xfrm>
          <a:custGeom>
            <a:avLst/>
            <a:gdLst/>
            <a:ahLst/>
            <a:cxnLst/>
            <a:rect r="r" b="b" t="t" l="l"/>
            <a:pathLst>
              <a:path h="531614" w="425203">
                <a:moveTo>
                  <a:pt x="0" y="0"/>
                </a:moveTo>
                <a:lnTo>
                  <a:pt x="425203" y="0"/>
                </a:lnTo>
                <a:lnTo>
                  <a:pt x="425203" y="531614"/>
                </a:lnTo>
                <a:lnTo>
                  <a:pt x="0" y="5316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33" t="0" r="-233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9586764" y="8290172"/>
            <a:ext cx="6019503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Database Integration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586764" y="8836521"/>
            <a:ext cx="7708999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For data storage and retrieval.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2025">
                <a:alpha val="90196"/>
              </a:srgbClr>
            </a:solidFill>
          </p:spPr>
        </p:sp>
      </p:grpSp>
      <p:sp>
        <p:nvSpPr>
          <p:cNvPr name="Freeform 5" id="5" descr="preencoded.png">
            <a:hlinkClick r:id="rId5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2238" y="1353442"/>
            <a:ext cx="7088237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Challenges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2616994"/>
            <a:ext cx="944552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The system faces several recognition challenges. These include image quality issues. Variations in license plates also pose difficulties for OCR.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87475" y="3943201"/>
            <a:ext cx="4590604" cy="3001715"/>
            <a:chOff x="0" y="0"/>
            <a:chExt cx="6120805" cy="400228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6108192" cy="3989578"/>
            </a:xfrm>
            <a:custGeom>
              <a:avLst/>
              <a:gdLst/>
              <a:ahLst/>
              <a:cxnLst/>
              <a:rect r="r" b="b" t="t" l="l"/>
              <a:pathLst>
                <a:path h="3989578" w="6108192">
                  <a:moveTo>
                    <a:pt x="0" y="158750"/>
                  </a:moveTo>
                  <a:cubicBezTo>
                    <a:pt x="0" y="71120"/>
                    <a:pt x="71120" y="0"/>
                    <a:pt x="159004" y="0"/>
                  </a:cubicBezTo>
                  <a:lnTo>
                    <a:pt x="5949188" y="0"/>
                  </a:lnTo>
                  <a:cubicBezTo>
                    <a:pt x="6036945" y="0"/>
                    <a:pt x="6108192" y="71120"/>
                    <a:pt x="6108192" y="158750"/>
                  </a:cubicBezTo>
                  <a:lnTo>
                    <a:pt x="6108192" y="3830828"/>
                  </a:lnTo>
                  <a:cubicBezTo>
                    <a:pt x="6108192" y="3918585"/>
                    <a:pt x="6037072" y="3989578"/>
                    <a:pt x="5949188" y="3989578"/>
                  </a:cubicBezTo>
                  <a:lnTo>
                    <a:pt x="159004" y="3989578"/>
                  </a:lnTo>
                  <a:cubicBezTo>
                    <a:pt x="71120" y="3989578"/>
                    <a:pt x="0" y="3918458"/>
                    <a:pt x="0" y="3830828"/>
                  </a:cubicBezTo>
                  <a:close/>
                </a:path>
              </a:pathLst>
            </a:custGeom>
            <a:solidFill>
              <a:srgbClr val="54780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120892" cy="4002278"/>
            </a:xfrm>
            <a:custGeom>
              <a:avLst/>
              <a:gdLst/>
              <a:ahLst/>
              <a:cxnLst/>
              <a:rect r="r" b="b" t="t" l="l"/>
              <a:pathLst>
                <a:path h="4002278" w="6120892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5955538" y="0"/>
                  </a:lnTo>
                  <a:lnTo>
                    <a:pt x="5955538" y="6350"/>
                  </a:lnTo>
                  <a:lnTo>
                    <a:pt x="5955538" y="0"/>
                  </a:lnTo>
                  <a:cubicBezTo>
                    <a:pt x="6046851" y="0"/>
                    <a:pt x="6120892" y="73914"/>
                    <a:pt x="6120892" y="165100"/>
                  </a:cubicBezTo>
                  <a:lnTo>
                    <a:pt x="6114542" y="165100"/>
                  </a:lnTo>
                  <a:lnTo>
                    <a:pt x="6120892" y="165100"/>
                  </a:lnTo>
                  <a:lnTo>
                    <a:pt x="6120892" y="3837178"/>
                  </a:lnTo>
                  <a:lnTo>
                    <a:pt x="6114542" y="3837178"/>
                  </a:lnTo>
                  <a:lnTo>
                    <a:pt x="6120892" y="3837178"/>
                  </a:lnTo>
                  <a:cubicBezTo>
                    <a:pt x="6120892" y="3928364"/>
                    <a:pt x="6046851" y="4002278"/>
                    <a:pt x="5955538" y="4002278"/>
                  </a:cubicBezTo>
                  <a:lnTo>
                    <a:pt x="5955538" y="3995928"/>
                  </a:lnTo>
                  <a:lnTo>
                    <a:pt x="5955538" y="4002278"/>
                  </a:lnTo>
                  <a:lnTo>
                    <a:pt x="165354" y="4002278"/>
                  </a:lnTo>
                  <a:lnTo>
                    <a:pt x="165354" y="3995928"/>
                  </a:lnTo>
                  <a:lnTo>
                    <a:pt x="165354" y="4002278"/>
                  </a:lnTo>
                  <a:cubicBezTo>
                    <a:pt x="74041" y="4002278"/>
                    <a:pt x="0" y="3928364"/>
                    <a:pt x="0" y="38371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837178"/>
                  </a:lnTo>
                  <a:lnTo>
                    <a:pt x="6350" y="3837178"/>
                  </a:lnTo>
                  <a:lnTo>
                    <a:pt x="12700" y="3837178"/>
                  </a:lnTo>
                  <a:cubicBezTo>
                    <a:pt x="12700" y="3921379"/>
                    <a:pt x="81026" y="3989578"/>
                    <a:pt x="165354" y="3989578"/>
                  </a:cubicBezTo>
                  <a:lnTo>
                    <a:pt x="5955538" y="3989578"/>
                  </a:lnTo>
                  <a:cubicBezTo>
                    <a:pt x="6039866" y="3989578"/>
                    <a:pt x="6108192" y="3921379"/>
                    <a:pt x="6108192" y="3837178"/>
                  </a:cubicBezTo>
                  <a:lnTo>
                    <a:pt x="6108192" y="165100"/>
                  </a:lnTo>
                  <a:cubicBezTo>
                    <a:pt x="6108192" y="80899"/>
                    <a:pt x="6039866" y="12700"/>
                    <a:pt x="5955538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285280" y="4202906"/>
            <a:ext cx="3994994" cy="1366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Low-light/Blurry Images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5280" y="5635079"/>
            <a:ext cx="3994994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Degraded image quality impacts detection accuracy.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852071" y="3943201"/>
            <a:ext cx="4590604" cy="3001715"/>
            <a:chOff x="0" y="0"/>
            <a:chExt cx="6120805" cy="400228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350" y="6350"/>
              <a:ext cx="6108192" cy="3989578"/>
            </a:xfrm>
            <a:custGeom>
              <a:avLst/>
              <a:gdLst/>
              <a:ahLst/>
              <a:cxnLst/>
              <a:rect r="r" b="b" t="t" l="l"/>
              <a:pathLst>
                <a:path h="3989578" w="6108192">
                  <a:moveTo>
                    <a:pt x="0" y="158750"/>
                  </a:moveTo>
                  <a:cubicBezTo>
                    <a:pt x="0" y="71120"/>
                    <a:pt x="71120" y="0"/>
                    <a:pt x="159004" y="0"/>
                  </a:cubicBezTo>
                  <a:lnTo>
                    <a:pt x="5949188" y="0"/>
                  </a:lnTo>
                  <a:cubicBezTo>
                    <a:pt x="6036945" y="0"/>
                    <a:pt x="6108192" y="71120"/>
                    <a:pt x="6108192" y="158750"/>
                  </a:cubicBezTo>
                  <a:lnTo>
                    <a:pt x="6108192" y="3830828"/>
                  </a:lnTo>
                  <a:cubicBezTo>
                    <a:pt x="6108192" y="3918585"/>
                    <a:pt x="6037072" y="3989578"/>
                    <a:pt x="5949188" y="3989578"/>
                  </a:cubicBezTo>
                  <a:lnTo>
                    <a:pt x="159004" y="3989578"/>
                  </a:lnTo>
                  <a:cubicBezTo>
                    <a:pt x="71120" y="3989578"/>
                    <a:pt x="0" y="3918458"/>
                    <a:pt x="0" y="3830828"/>
                  </a:cubicBezTo>
                  <a:close/>
                </a:path>
              </a:pathLst>
            </a:custGeom>
            <a:solidFill>
              <a:srgbClr val="547808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120892" cy="4002278"/>
            </a:xfrm>
            <a:custGeom>
              <a:avLst/>
              <a:gdLst/>
              <a:ahLst/>
              <a:cxnLst/>
              <a:rect r="r" b="b" t="t" l="l"/>
              <a:pathLst>
                <a:path h="4002278" w="6120892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5955538" y="0"/>
                  </a:lnTo>
                  <a:lnTo>
                    <a:pt x="5955538" y="6350"/>
                  </a:lnTo>
                  <a:lnTo>
                    <a:pt x="5955538" y="0"/>
                  </a:lnTo>
                  <a:cubicBezTo>
                    <a:pt x="6046851" y="0"/>
                    <a:pt x="6120892" y="73914"/>
                    <a:pt x="6120892" y="165100"/>
                  </a:cubicBezTo>
                  <a:lnTo>
                    <a:pt x="6114542" y="165100"/>
                  </a:lnTo>
                  <a:lnTo>
                    <a:pt x="6120892" y="165100"/>
                  </a:lnTo>
                  <a:lnTo>
                    <a:pt x="6120892" y="3837178"/>
                  </a:lnTo>
                  <a:lnTo>
                    <a:pt x="6114542" y="3837178"/>
                  </a:lnTo>
                  <a:lnTo>
                    <a:pt x="6120892" y="3837178"/>
                  </a:lnTo>
                  <a:cubicBezTo>
                    <a:pt x="6120892" y="3928364"/>
                    <a:pt x="6046851" y="4002278"/>
                    <a:pt x="5955538" y="4002278"/>
                  </a:cubicBezTo>
                  <a:lnTo>
                    <a:pt x="5955538" y="3995928"/>
                  </a:lnTo>
                  <a:lnTo>
                    <a:pt x="5955538" y="4002278"/>
                  </a:lnTo>
                  <a:lnTo>
                    <a:pt x="165354" y="4002278"/>
                  </a:lnTo>
                  <a:lnTo>
                    <a:pt x="165354" y="3995928"/>
                  </a:lnTo>
                  <a:lnTo>
                    <a:pt x="165354" y="4002278"/>
                  </a:lnTo>
                  <a:cubicBezTo>
                    <a:pt x="74041" y="4002278"/>
                    <a:pt x="0" y="3928364"/>
                    <a:pt x="0" y="38371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837178"/>
                  </a:lnTo>
                  <a:lnTo>
                    <a:pt x="6350" y="3837178"/>
                  </a:lnTo>
                  <a:lnTo>
                    <a:pt x="12700" y="3837178"/>
                  </a:lnTo>
                  <a:cubicBezTo>
                    <a:pt x="12700" y="3921379"/>
                    <a:pt x="81026" y="3989578"/>
                    <a:pt x="165354" y="3989578"/>
                  </a:cubicBezTo>
                  <a:lnTo>
                    <a:pt x="5955538" y="3989578"/>
                  </a:lnTo>
                  <a:cubicBezTo>
                    <a:pt x="6039866" y="3989578"/>
                    <a:pt x="6108192" y="3921379"/>
                    <a:pt x="6108192" y="3837178"/>
                  </a:cubicBezTo>
                  <a:lnTo>
                    <a:pt x="6108192" y="165100"/>
                  </a:lnTo>
                  <a:cubicBezTo>
                    <a:pt x="6108192" y="80899"/>
                    <a:pt x="6039866" y="12700"/>
                    <a:pt x="5955538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6149876" y="4202906"/>
            <a:ext cx="3994994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Misread Characters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149876" y="5192166"/>
            <a:ext cx="3994994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OCR errors, like '0' vs 'O', '1' vs 'I'.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87475" y="7218909"/>
            <a:ext cx="9455051" cy="1662261"/>
            <a:chOff x="0" y="0"/>
            <a:chExt cx="12606735" cy="221634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12594082" cy="2203577"/>
            </a:xfrm>
            <a:custGeom>
              <a:avLst/>
              <a:gdLst/>
              <a:ahLst/>
              <a:cxnLst/>
              <a:rect r="r" b="b" t="t" l="l"/>
              <a:pathLst>
                <a:path h="2203577" w="12594082">
                  <a:moveTo>
                    <a:pt x="0" y="158750"/>
                  </a:moveTo>
                  <a:cubicBezTo>
                    <a:pt x="0" y="71120"/>
                    <a:pt x="71374" y="0"/>
                    <a:pt x="159512" y="0"/>
                  </a:cubicBezTo>
                  <a:lnTo>
                    <a:pt x="12434570" y="0"/>
                  </a:lnTo>
                  <a:cubicBezTo>
                    <a:pt x="12522708" y="0"/>
                    <a:pt x="12594082" y="71120"/>
                    <a:pt x="12594082" y="158750"/>
                  </a:cubicBezTo>
                  <a:lnTo>
                    <a:pt x="12594082" y="2044827"/>
                  </a:lnTo>
                  <a:cubicBezTo>
                    <a:pt x="12594082" y="2132457"/>
                    <a:pt x="12522708" y="2203577"/>
                    <a:pt x="12434570" y="2203577"/>
                  </a:cubicBezTo>
                  <a:lnTo>
                    <a:pt x="159512" y="2203577"/>
                  </a:lnTo>
                  <a:cubicBezTo>
                    <a:pt x="71374" y="2203577"/>
                    <a:pt x="0" y="2132457"/>
                    <a:pt x="0" y="2044827"/>
                  </a:cubicBezTo>
                  <a:close/>
                </a:path>
              </a:pathLst>
            </a:custGeom>
            <a:solidFill>
              <a:srgbClr val="54780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606782" cy="2216277"/>
            </a:xfrm>
            <a:custGeom>
              <a:avLst/>
              <a:gdLst/>
              <a:ahLst/>
              <a:cxnLst/>
              <a:rect r="r" b="b" t="t" l="l"/>
              <a:pathLst>
                <a:path h="2216277" w="12606782">
                  <a:moveTo>
                    <a:pt x="0" y="165100"/>
                  </a:moveTo>
                  <a:cubicBezTo>
                    <a:pt x="0" y="73914"/>
                    <a:pt x="74295" y="0"/>
                    <a:pt x="165862" y="0"/>
                  </a:cubicBezTo>
                  <a:lnTo>
                    <a:pt x="12440920" y="0"/>
                  </a:lnTo>
                  <a:lnTo>
                    <a:pt x="12440920" y="6350"/>
                  </a:lnTo>
                  <a:lnTo>
                    <a:pt x="12440920" y="0"/>
                  </a:lnTo>
                  <a:cubicBezTo>
                    <a:pt x="12532487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2051177"/>
                  </a:lnTo>
                  <a:lnTo>
                    <a:pt x="12600432" y="2051177"/>
                  </a:lnTo>
                  <a:lnTo>
                    <a:pt x="12606782" y="2051177"/>
                  </a:lnTo>
                  <a:cubicBezTo>
                    <a:pt x="12606782" y="2142363"/>
                    <a:pt x="12532487" y="2216277"/>
                    <a:pt x="12440920" y="2216277"/>
                  </a:cubicBezTo>
                  <a:lnTo>
                    <a:pt x="12440920" y="2209927"/>
                  </a:lnTo>
                  <a:lnTo>
                    <a:pt x="12440920" y="2216277"/>
                  </a:lnTo>
                  <a:lnTo>
                    <a:pt x="165862" y="2216277"/>
                  </a:lnTo>
                  <a:lnTo>
                    <a:pt x="165862" y="2209927"/>
                  </a:lnTo>
                  <a:lnTo>
                    <a:pt x="165862" y="2216277"/>
                  </a:lnTo>
                  <a:cubicBezTo>
                    <a:pt x="74295" y="2216277"/>
                    <a:pt x="0" y="2142363"/>
                    <a:pt x="0" y="20511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51177"/>
                  </a:lnTo>
                  <a:lnTo>
                    <a:pt x="6350" y="2051177"/>
                  </a:lnTo>
                  <a:lnTo>
                    <a:pt x="12700" y="2051177"/>
                  </a:lnTo>
                  <a:cubicBezTo>
                    <a:pt x="12700" y="2135378"/>
                    <a:pt x="81280" y="2203577"/>
                    <a:pt x="165862" y="2203577"/>
                  </a:cubicBezTo>
                  <a:lnTo>
                    <a:pt x="12440920" y="2203577"/>
                  </a:lnTo>
                  <a:cubicBezTo>
                    <a:pt x="12525501" y="2203577"/>
                    <a:pt x="12594082" y="2135251"/>
                    <a:pt x="12594082" y="2051177"/>
                  </a:cubicBezTo>
                  <a:lnTo>
                    <a:pt x="12594082" y="165100"/>
                  </a:lnTo>
                  <a:cubicBezTo>
                    <a:pt x="12594082" y="80899"/>
                    <a:pt x="12525501" y="12700"/>
                    <a:pt x="12440920" y="12700"/>
                  </a:cubicBezTo>
                  <a:lnTo>
                    <a:pt x="165862" y="12700"/>
                  </a:lnTo>
                  <a:lnTo>
                    <a:pt x="165862" y="6350"/>
                  </a:lnTo>
                  <a:lnTo>
                    <a:pt x="165862" y="12700"/>
                  </a:lnTo>
                  <a:cubicBezTo>
                    <a:pt x="81280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285280" y="7478614"/>
            <a:ext cx="4425255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Plate Variations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85280" y="8024961"/>
            <a:ext cx="8859441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Different fonts, colors, and languages.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2025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50237" y="1117252"/>
            <a:ext cx="7584728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Future Scope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50237" y="2380804"/>
            <a:ext cx="944552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Our prototype is a strong foundation. Future work focuses on advanced features. This includes real-time processing and mobile access.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845475" y="3707011"/>
            <a:ext cx="222051" cy="1076176"/>
            <a:chOff x="0" y="0"/>
            <a:chExt cx="296068" cy="14349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283337" cy="1422146"/>
            </a:xfrm>
            <a:custGeom>
              <a:avLst/>
              <a:gdLst/>
              <a:ahLst/>
              <a:cxnLst/>
              <a:rect r="r" b="b" t="t" l="l"/>
              <a:pathLst>
                <a:path h="1422146" w="283337">
                  <a:moveTo>
                    <a:pt x="0" y="146685"/>
                  </a:moveTo>
                  <a:cubicBezTo>
                    <a:pt x="0" y="65659"/>
                    <a:pt x="63373" y="0"/>
                    <a:pt x="141732" y="0"/>
                  </a:cubicBezTo>
                  <a:cubicBezTo>
                    <a:pt x="220091" y="0"/>
                    <a:pt x="283337" y="65659"/>
                    <a:pt x="283337" y="146685"/>
                  </a:cubicBezTo>
                  <a:lnTo>
                    <a:pt x="283337" y="1275461"/>
                  </a:lnTo>
                  <a:cubicBezTo>
                    <a:pt x="283337" y="1356487"/>
                    <a:pt x="219964" y="1422146"/>
                    <a:pt x="141605" y="1422146"/>
                  </a:cubicBezTo>
                  <a:cubicBezTo>
                    <a:pt x="63246" y="1422146"/>
                    <a:pt x="0" y="1356487"/>
                    <a:pt x="0" y="1275461"/>
                  </a:cubicBezTo>
                  <a:close/>
                </a:path>
              </a:pathLst>
            </a:custGeom>
            <a:solidFill>
              <a:srgbClr val="54780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6164" cy="1434846"/>
            </a:xfrm>
            <a:custGeom>
              <a:avLst/>
              <a:gdLst/>
              <a:ahLst/>
              <a:cxnLst/>
              <a:rect r="r" b="b" t="t" l="l"/>
              <a:pathLst>
                <a:path h="1434846" w="296164">
                  <a:moveTo>
                    <a:pt x="0" y="153035"/>
                  </a:moveTo>
                  <a:cubicBezTo>
                    <a:pt x="0" y="68707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29997" y="0"/>
                    <a:pt x="296164" y="68707"/>
                    <a:pt x="296164" y="153035"/>
                  </a:cubicBezTo>
                  <a:lnTo>
                    <a:pt x="296164" y="1281811"/>
                  </a:lnTo>
                  <a:lnTo>
                    <a:pt x="289814" y="1281811"/>
                  </a:lnTo>
                  <a:lnTo>
                    <a:pt x="296164" y="1281811"/>
                  </a:lnTo>
                  <a:cubicBezTo>
                    <a:pt x="296164" y="1366139"/>
                    <a:pt x="230124" y="1434846"/>
                    <a:pt x="148082" y="1434846"/>
                  </a:cubicBezTo>
                  <a:lnTo>
                    <a:pt x="148082" y="1428496"/>
                  </a:lnTo>
                  <a:lnTo>
                    <a:pt x="148082" y="1422146"/>
                  </a:lnTo>
                  <a:lnTo>
                    <a:pt x="148082" y="1428496"/>
                  </a:lnTo>
                  <a:lnTo>
                    <a:pt x="148082" y="1434846"/>
                  </a:lnTo>
                  <a:cubicBezTo>
                    <a:pt x="66040" y="1434846"/>
                    <a:pt x="0" y="1366139"/>
                    <a:pt x="0" y="1281811"/>
                  </a:cubicBezTo>
                  <a:lnTo>
                    <a:pt x="0" y="153035"/>
                  </a:lnTo>
                  <a:lnTo>
                    <a:pt x="6350" y="153035"/>
                  </a:lnTo>
                  <a:lnTo>
                    <a:pt x="0" y="153035"/>
                  </a:lnTo>
                  <a:moveTo>
                    <a:pt x="12700" y="153035"/>
                  </a:moveTo>
                  <a:lnTo>
                    <a:pt x="12700" y="1281811"/>
                  </a:lnTo>
                  <a:lnTo>
                    <a:pt x="6350" y="1281811"/>
                  </a:lnTo>
                  <a:lnTo>
                    <a:pt x="12700" y="1281811"/>
                  </a:lnTo>
                  <a:cubicBezTo>
                    <a:pt x="12700" y="1359535"/>
                    <a:pt x="73533" y="1422146"/>
                    <a:pt x="148082" y="1422146"/>
                  </a:cubicBezTo>
                  <a:cubicBezTo>
                    <a:pt x="151638" y="1422146"/>
                    <a:pt x="154432" y="1424940"/>
                    <a:pt x="154432" y="1428496"/>
                  </a:cubicBezTo>
                  <a:cubicBezTo>
                    <a:pt x="154432" y="1432052"/>
                    <a:pt x="151638" y="1434846"/>
                    <a:pt x="148082" y="1434846"/>
                  </a:cubicBezTo>
                  <a:cubicBezTo>
                    <a:pt x="144526" y="1434846"/>
                    <a:pt x="141732" y="1432052"/>
                    <a:pt x="141732" y="1428496"/>
                  </a:cubicBezTo>
                  <a:cubicBezTo>
                    <a:pt x="141732" y="1424940"/>
                    <a:pt x="144526" y="1422146"/>
                    <a:pt x="148082" y="1422146"/>
                  </a:cubicBezTo>
                  <a:cubicBezTo>
                    <a:pt x="222631" y="1422146"/>
                    <a:pt x="283464" y="1359535"/>
                    <a:pt x="283464" y="1281811"/>
                  </a:cubicBezTo>
                  <a:lnTo>
                    <a:pt x="283464" y="153035"/>
                  </a:lnTo>
                  <a:lnTo>
                    <a:pt x="289814" y="153035"/>
                  </a:lnTo>
                  <a:lnTo>
                    <a:pt x="283464" y="153035"/>
                  </a:lnTo>
                  <a:cubicBezTo>
                    <a:pt x="283337" y="75311"/>
                    <a:pt x="222631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311"/>
                    <a:pt x="12700" y="153035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487966" y="3673674"/>
            <a:ext cx="6913512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Real-time Video Support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87966" y="4220021"/>
            <a:ext cx="8807797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Enabling live stream recognition.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8270676" y="5057180"/>
            <a:ext cx="222051" cy="1076176"/>
            <a:chOff x="0" y="0"/>
            <a:chExt cx="296068" cy="143490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350" y="6350"/>
              <a:ext cx="283337" cy="1422146"/>
            </a:xfrm>
            <a:custGeom>
              <a:avLst/>
              <a:gdLst/>
              <a:ahLst/>
              <a:cxnLst/>
              <a:rect r="r" b="b" t="t" l="l"/>
              <a:pathLst>
                <a:path h="1422146" w="283337">
                  <a:moveTo>
                    <a:pt x="0" y="146685"/>
                  </a:moveTo>
                  <a:cubicBezTo>
                    <a:pt x="0" y="65659"/>
                    <a:pt x="63373" y="0"/>
                    <a:pt x="141732" y="0"/>
                  </a:cubicBezTo>
                  <a:cubicBezTo>
                    <a:pt x="220091" y="0"/>
                    <a:pt x="283337" y="65659"/>
                    <a:pt x="283337" y="146685"/>
                  </a:cubicBezTo>
                  <a:lnTo>
                    <a:pt x="283337" y="1275461"/>
                  </a:lnTo>
                  <a:cubicBezTo>
                    <a:pt x="283337" y="1356487"/>
                    <a:pt x="219964" y="1422146"/>
                    <a:pt x="141605" y="1422146"/>
                  </a:cubicBezTo>
                  <a:cubicBezTo>
                    <a:pt x="63246" y="1422146"/>
                    <a:pt x="0" y="1356487"/>
                    <a:pt x="0" y="1275461"/>
                  </a:cubicBezTo>
                  <a:close/>
                </a:path>
              </a:pathLst>
            </a:custGeom>
            <a:solidFill>
              <a:srgbClr val="547808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96164" cy="1434846"/>
            </a:xfrm>
            <a:custGeom>
              <a:avLst/>
              <a:gdLst/>
              <a:ahLst/>
              <a:cxnLst/>
              <a:rect r="r" b="b" t="t" l="l"/>
              <a:pathLst>
                <a:path h="1434846" w="296164">
                  <a:moveTo>
                    <a:pt x="0" y="153035"/>
                  </a:moveTo>
                  <a:cubicBezTo>
                    <a:pt x="0" y="68707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29997" y="0"/>
                    <a:pt x="296164" y="68707"/>
                    <a:pt x="296164" y="153035"/>
                  </a:cubicBezTo>
                  <a:lnTo>
                    <a:pt x="296164" y="1281811"/>
                  </a:lnTo>
                  <a:lnTo>
                    <a:pt x="289814" y="1281811"/>
                  </a:lnTo>
                  <a:lnTo>
                    <a:pt x="296164" y="1281811"/>
                  </a:lnTo>
                  <a:cubicBezTo>
                    <a:pt x="296164" y="1366139"/>
                    <a:pt x="230124" y="1434846"/>
                    <a:pt x="148082" y="1434846"/>
                  </a:cubicBezTo>
                  <a:lnTo>
                    <a:pt x="148082" y="1428496"/>
                  </a:lnTo>
                  <a:lnTo>
                    <a:pt x="148082" y="1422146"/>
                  </a:lnTo>
                  <a:lnTo>
                    <a:pt x="148082" y="1428496"/>
                  </a:lnTo>
                  <a:lnTo>
                    <a:pt x="148082" y="1434846"/>
                  </a:lnTo>
                  <a:cubicBezTo>
                    <a:pt x="66040" y="1434846"/>
                    <a:pt x="0" y="1366139"/>
                    <a:pt x="0" y="1281811"/>
                  </a:cubicBezTo>
                  <a:lnTo>
                    <a:pt x="0" y="153035"/>
                  </a:lnTo>
                  <a:lnTo>
                    <a:pt x="6350" y="153035"/>
                  </a:lnTo>
                  <a:lnTo>
                    <a:pt x="0" y="153035"/>
                  </a:lnTo>
                  <a:moveTo>
                    <a:pt x="12700" y="153035"/>
                  </a:moveTo>
                  <a:lnTo>
                    <a:pt x="12700" y="1281811"/>
                  </a:lnTo>
                  <a:lnTo>
                    <a:pt x="6350" y="1281811"/>
                  </a:lnTo>
                  <a:lnTo>
                    <a:pt x="12700" y="1281811"/>
                  </a:lnTo>
                  <a:cubicBezTo>
                    <a:pt x="12700" y="1359535"/>
                    <a:pt x="73533" y="1422146"/>
                    <a:pt x="148082" y="1422146"/>
                  </a:cubicBezTo>
                  <a:cubicBezTo>
                    <a:pt x="151638" y="1422146"/>
                    <a:pt x="154432" y="1424940"/>
                    <a:pt x="154432" y="1428496"/>
                  </a:cubicBezTo>
                  <a:cubicBezTo>
                    <a:pt x="154432" y="1432052"/>
                    <a:pt x="151638" y="1434846"/>
                    <a:pt x="148082" y="1434846"/>
                  </a:cubicBezTo>
                  <a:cubicBezTo>
                    <a:pt x="144526" y="1434846"/>
                    <a:pt x="141732" y="1432052"/>
                    <a:pt x="141732" y="1428496"/>
                  </a:cubicBezTo>
                  <a:cubicBezTo>
                    <a:pt x="141732" y="1424940"/>
                    <a:pt x="144526" y="1422146"/>
                    <a:pt x="148082" y="1422146"/>
                  </a:cubicBezTo>
                  <a:cubicBezTo>
                    <a:pt x="222631" y="1422146"/>
                    <a:pt x="283464" y="1359535"/>
                    <a:pt x="283464" y="1281811"/>
                  </a:cubicBezTo>
                  <a:lnTo>
                    <a:pt x="283464" y="153035"/>
                  </a:lnTo>
                  <a:lnTo>
                    <a:pt x="289814" y="153035"/>
                  </a:lnTo>
                  <a:lnTo>
                    <a:pt x="283464" y="153035"/>
                  </a:lnTo>
                  <a:cubicBezTo>
                    <a:pt x="283337" y="75311"/>
                    <a:pt x="222631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311"/>
                    <a:pt x="12700" y="153035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8913167" y="5023842"/>
            <a:ext cx="6064895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Plate Validation Logic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913167" y="5570190"/>
            <a:ext cx="8382595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Implementing rules for accuracy.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8696028" y="6407349"/>
            <a:ext cx="222051" cy="1076176"/>
            <a:chOff x="0" y="0"/>
            <a:chExt cx="296068" cy="143490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283337" cy="1422146"/>
            </a:xfrm>
            <a:custGeom>
              <a:avLst/>
              <a:gdLst/>
              <a:ahLst/>
              <a:cxnLst/>
              <a:rect r="r" b="b" t="t" l="l"/>
              <a:pathLst>
                <a:path h="1422146" w="283337">
                  <a:moveTo>
                    <a:pt x="0" y="146685"/>
                  </a:moveTo>
                  <a:cubicBezTo>
                    <a:pt x="0" y="65659"/>
                    <a:pt x="63373" y="0"/>
                    <a:pt x="141732" y="0"/>
                  </a:cubicBezTo>
                  <a:cubicBezTo>
                    <a:pt x="220091" y="0"/>
                    <a:pt x="283337" y="65659"/>
                    <a:pt x="283337" y="146685"/>
                  </a:cubicBezTo>
                  <a:lnTo>
                    <a:pt x="283337" y="1275461"/>
                  </a:lnTo>
                  <a:cubicBezTo>
                    <a:pt x="283337" y="1356487"/>
                    <a:pt x="219964" y="1422146"/>
                    <a:pt x="141605" y="1422146"/>
                  </a:cubicBezTo>
                  <a:cubicBezTo>
                    <a:pt x="63246" y="1422146"/>
                    <a:pt x="0" y="1356487"/>
                    <a:pt x="0" y="1275461"/>
                  </a:cubicBezTo>
                  <a:close/>
                </a:path>
              </a:pathLst>
            </a:custGeom>
            <a:solidFill>
              <a:srgbClr val="547808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96164" cy="1434846"/>
            </a:xfrm>
            <a:custGeom>
              <a:avLst/>
              <a:gdLst/>
              <a:ahLst/>
              <a:cxnLst/>
              <a:rect r="r" b="b" t="t" l="l"/>
              <a:pathLst>
                <a:path h="1434846" w="296164">
                  <a:moveTo>
                    <a:pt x="0" y="153035"/>
                  </a:moveTo>
                  <a:cubicBezTo>
                    <a:pt x="0" y="68707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29997" y="0"/>
                    <a:pt x="296164" y="68707"/>
                    <a:pt x="296164" y="153035"/>
                  </a:cubicBezTo>
                  <a:lnTo>
                    <a:pt x="296164" y="1281811"/>
                  </a:lnTo>
                  <a:lnTo>
                    <a:pt x="289814" y="1281811"/>
                  </a:lnTo>
                  <a:lnTo>
                    <a:pt x="296164" y="1281811"/>
                  </a:lnTo>
                  <a:cubicBezTo>
                    <a:pt x="296164" y="1366139"/>
                    <a:pt x="230124" y="1434846"/>
                    <a:pt x="148082" y="1434846"/>
                  </a:cubicBezTo>
                  <a:lnTo>
                    <a:pt x="148082" y="1428496"/>
                  </a:lnTo>
                  <a:lnTo>
                    <a:pt x="148082" y="1422146"/>
                  </a:lnTo>
                  <a:lnTo>
                    <a:pt x="148082" y="1428496"/>
                  </a:lnTo>
                  <a:lnTo>
                    <a:pt x="148082" y="1434846"/>
                  </a:lnTo>
                  <a:cubicBezTo>
                    <a:pt x="66040" y="1434846"/>
                    <a:pt x="0" y="1366139"/>
                    <a:pt x="0" y="1281811"/>
                  </a:cubicBezTo>
                  <a:lnTo>
                    <a:pt x="0" y="153035"/>
                  </a:lnTo>
                  <a:lnTo>
                    <a:pt x="6350" y="153035"/>
                  </a:lnTo>
                  <a:lnTo>
                    <a:pt x="0" y="153035"/>
                  </a:lnTo>
                  <a:moveTo>
                    <a:pt x="12700" y="153035"/>
                  </a:moveTo>
                  <a:lnTo>
                    <a:pt x="12700" y="1281811"/>
                  </a:lnTo>
                  <a:lnTo>
                    <a:pt x="6350" y="1281811"/>
                  </a:lnTo>
                  <a:lnTo>
                    <a:pt x="12700" y="1281811"/>
                  </a:lnTo>
                  <a:cubicBezTo>
                    <a:pt x="12700" y="1359535"/>
                    <a:pt x="73533" y="1422146"/>
                    <a:pt x="148082" y="1422146"/>
                  </a:cubicBezTo>
                  <a:cubicBezTo>
                    <a:pt x="151638" y="1422146"/>
                    <a:pt x="154432" y="1424940"/>
                    <a:pt x="154432" y="1428496"/>
                  </a:cubicBezTo>
                  <a:cubicBezTo>
                    <a:pt x="154432" y="1432052"/>
                    <a:pt x="151638" y="1434846"/>
                    <a:pt x="148082" y="1434846"/>
                  </a:cubicBezTo>
                  <a:cubicBezTo>
                    <a:pt x="144526" y="1434846"/>
                    <a:pt x="141732" y="1432052"/>
                    <a:pt x="141732" y="1428496"/>
                  </a:cubicBezTo>
                  <a:cubicBezTo>
                    <a:pt x="141732" y="1424940"/>
                    <a:pt x="144526" y="1422146"/>
                    <a:pt x="148082" y="1422146"/>
                  </a:cubicBezTo>
                  <a:cubicBezTo>
                    <a:pt x="222631" y="1422146"/>
                    <a:pt x="283464" y="1359535"/>
                    <a:pt x="283464" y="1281811"/>
                  </a:cubicBezTo>
                  <a:lnTo>
                    <a:pt x="283464" y="153035"/>
                  </a:lnTo>
                  <a:lnTo>
                    <a:pt x="289814" y="153035"/>
                  </a:lnTo>
                  <a:lnTo>
                    <a:pt x="283464" y="153035"/>
                  </a:lnTo>
                  <a:cubicBezTo>
                    <a:pt x="283337" y="75311"/>
                    <a:pt x="222631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311"/>
                    <a:pt x="12700" y="153035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9338519" y="6374011"/>
            <a:ext cx="793581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Cloud/Database Integration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38519" y="6920359"/>
            <a:ext cx="7957245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For scalable data management.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9121379" y="7757517"/>
            <a:ext cx="222051" cy="1076176"/>
            <a:chOff x="0" y="0"/>
            <a:chExt cx="296068" cy="143490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6350" y="6350"/>
              <a:ext cx="283337" cy="1422146"/>
            </a:xfrm>
            <a:custGeom>
              <a:avLst/>
              <a:gdLst/>
              <a:ahLst/>
              <a:cxnLst/>
              <a:rect r="r" b="b" t="t" l="l"/>
              <a:pathLst>
                <a:path h="1422146" w="283337">
                  <a:moveTo>
                    <a:pt x="0" y="146685"/>
                  </a:moveTo>
                  <a:cubicBezTo>
                    <a:pt x="0" y="65659"/>
                    <a:pt x="63373" y="0"/>
                    <a:pt x="141732" y="0"/>
                  </a:cubicBezTo>
                  <a:cubicBezTo>
                    <a:pt x="220091" y="0"/>
                    <a:pt x="283337" y="65659"/>
                    <a:pt x="283337" y="146685"/>
                  </a:cubicBezTo>
                  <a:lnTo>
                    <a:pt x="283337" y="1275461"/>
                  </a:lnTo>
                  <a:cubicBezTo>
                    <a:pt x="283337" y="1356487"/>
                    <a:pt x="219964" y="1422146"/>
                    <a:pt x="141605" y="1422146"/>
                  </a:cubicBezTo>
                  <a:cubicBezTo>
                    <a:pt x="63246" y="1422146"/>
                    <a:pt x="0" y="1356487"/>
                    <a:pt x="0" y="1275461"/>
                  </a:cubicBezTo>
                  <a:close/>
                </a:path>
              </a:pathLst>
            </a:custGeom>
            <a:solidFill>
              <a:srgbClr val="547808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96164" cy="1434846"/>
            </a:xfrm>
            <a:custGeom>
              <a:avLst/>
              <a:gdLst/>
              <a:ahLst/>
              <a:cxnLst/>
              <a:rect r="r" b="b" t="t" l="l"/>
              <a:pathLst>
                <a:path h="1434846" w="296164">
                  <a:moveTo>
                    <a:pt x="0" y="153035"/>
                  </a:moveTo>
                  <a:cubicBezTo>
                    <a:pt x="0" y="68707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29997" y="0"/>
                    <a:pt x="296164" y="68707"/>
                    <a:pt x="296164" y="153035"/>
                  </a:cubicBezTo>
                  <a:lnTo>
                    <a:pt x="296164" y="1281811"/>
                  </a:lnTo>
                  <a:lnTo>
                    <a:pt x="289814" y="1281811"/>
                  </a:lnTo>
                  <a:lnTo>
                    <a:pt x="296164" y="1281811"/>
                  </a:lnTo>
                  <a:cubicBezTo>
                    <a:pt x="296164" y="1366139"/>
                    <a:pt x="230124" y="1434846"/>
                    <a:pt x="148082" y="1434846"/>
                  </a:cubicBezTo>
                  <a:lnTo>
                    <a:pt x="148082" y="1428496"/>
                  </a:lnTo>
                  <a:lnTo>
                    <a:pt x="148082" y="1422146"/>
                  </a:lnTo>
                  <a:lnTo>
                    <a:pt x="148082" y="1428496"/>
                  </a:lnTo>
                  <a:lnTo>
                    <a:pt x="148082" y="1434846"/>
                  </a:lnTo>
                  <a:cubicBezTo>
                    <a:pt x="66040" y="1434846"/>
                    <a:pt x="0" y="1366139"/>
                    <a:pt x="0" y="1281811"/>
                  </a:cubicBezTo>
                  <a:lnTo>
                    <a:pt x="0" y="153035"/>
                  </a:lnTo>
                  <a:lnTo>
                    <a:pt x="6350" y="153035"/>
                  </a:lnTo>
                  <a:lnTo>
                    <a:pt x="0" y="153035"/>
                  </a:lnTo>
                  <a:moveTo>
                    <a:pt x="12700" y="153035"/>
                  </a:moveTo>
                  <a:lnTo>
                    <a:pt x="12700" y="1281811"/>
                  </a:lnTo>
                  <a:lnTo>
                    <a:pt x="6350" y="1281811"/>
                  </a:lnTo>
                  <a:lnTo>
                    <a:pt x="12700" y="1281811"/>
                  </a:lnTo>
                  <a:cubicBezTo>
                    <a:pt x="12700" y="1359535"/>
                    <a:pt x="73533" y="1422146"/>
                    <a:pt x="148082" y="1422146"/>
                  </a:cubicBezTo>
                  <a:cubicBezTo>
                    <a:pt x="151638" y="1422146"/>
                    <a:pt x="154432" y="1424940"/>
                    <a:pt x="154432" y="1428496"/>
                  </a:cubicBezTo>
                  <a:cubicBezTo>
                    <a:pt x="154432" y="1432052"/>
                    <a:pt x="151638" y="1434846"/>
                    <a:pt x="148082" y="1434846"/>
                  </a:cubicBezTo>
                  <a:cubicBezTo>
                    <a:pt x="144526" y="1434846"/>
                    <a:pt x="141732" y="1432052"/>
                    <a:pt x="141732" y="1428496"/>
                  </a:cubicBezTo>
                  <a:cubicBezTo>
                    <a:pt x="141732" y="1424940"/>
                    <a:pt x="144526" y="1422146"/>
                    <a:pt x="148082" y="1422146"/>
                  </a:cubicBezTo>
                  <a:cubicBezTo>
                    <a:pt x="222631" y="1422146"/>
                    <a:pt x="283464" y="1359535"/>
                    <a:pt x="283464" y="1281811"/>
                  </a:cubicBezTo>
                  <a:lnTo>
                    <a:pt x="283464" y="153035"/>
                  </a:lnTo>
                  <a:lnTo>
                    <a:pt x="289814" y="153035"/>
                  </a:lnTo>
                  <a:lnTo>
                    <a:pt x="283464" y="153035"/>
                  </a:lnTo>
                  <a:cubicBezTo>
                    <a:pt x="283337" y="75311"/>
                    <a:pt x="222631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311"/>
                    <a:pt x="12700" y="153035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9763869" y="7724180"/>
            <a:ext cx="5368081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Mobile App Version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763869" y="8270527"/>
            <a:ext cx="7531894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Expanding accessibility to mobile devices.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47808">
                <a:alpha val="90196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92238" y="4643289"/>
            <a:ext cx="7088237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DAGojKR9hCA</dc:identifier>
  <dcterms:modified xsi:type="dcterms:W3CDTF">2011-08-01T06:04:30Z</dcterms:modified>
  <cp:revision>1</cp:revision>
  <dc:title>Car-Plate-Recognition-System.pptx</dc:title>
</cp:coreProperties>
</file>